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4"/>
    <p:sldMasterId id="2147483734" r:id="rId5"/>
    <p:sldMasterId id="2147483735" r:id="rId6"/>
    <p:sldMasterId id="214748373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6858000" cx="12192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2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Raleway-bold.fntdata"/><Relationship Id="rId12" Type="http://schemas.openxmlformats.org/officeDocument/2006/relationships/slide" Target="slides/slide4.xml"/><Relationship Id="rId34" Type="http://schemas.openxmlformats.org/officeDocument/2006/relationships/font" Target="fonts/Raleway-regular.fntdata"/><Relationship Id="rId15" Type="http://schemas.openxmlformats.org/officeDocument/2006/relationships/slide" Target="slides/slide7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6.xml"/><Relationship Id="rId36" Type="http://schemas.openxmlformats.org/officeDocument/2006/relationships/font" Target="fonts/Raleway-italic.fntdata"/><Relationship Id="rId17" Type="http://schemas.openxmlformats.org/officeDocument/2006/relationships/slide" Target="slides/slide9.xml"/><Relationship Id="rId39" Type="http://schemas.openxmlformats.org/officeDocument/2006/relationships/font" Target="fonts/Roboto-bold.fntdata"/><Relationship Id="rId16" Type="http://schemas.openxmlformats.org/officeDocument/2006/relationships/slide" Target="slides/slide8.xml"/><Relationship Id="rId38" Type="http://schemas.openxmlformats.org/officeDocument/2006/relationships/font" Target="fonts/Roboto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1ca110057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321ca1100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1ca110057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21ca1100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1ca110057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21ca11005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21ca110057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321ca11005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21ca110057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21ca11005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1ca110057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21ca11005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21ca110057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21ca11005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1ca110057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321ca11005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21ca11005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21ca11005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21ca11005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21ca11005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21ca11005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21ca11005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21ca110057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21ca110057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21ca110057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21ca110057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21ca110057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21ca110057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1ca11005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21ca11005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21ca110057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21ca110057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21ca110057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21ca110057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21ca110057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21ca110057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321ca110057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1ca110057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21ca1100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1ca110057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21ca11005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1ca110057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21ca1100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Blank">
  <p:cSld name="28_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>
            <p:ph idx="2" type="pic"/>
          </p:nvPr>
        </p:nvSpPr>
        <p:spPr>
          <a:xfrm>
            <a:off x="7155543" y="1094392"/>
            <a:ext cx="5036457" cy="4669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>
            <p:ph idx="2" type="pic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flowChartDelay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>
            <p:ph idx="2" type="pic"/>
          </p:nvPr>
        </p:nvSpPr>
        <p:spPr>
          <a:xfrm>
            <a:off x="0" y="0"/>
            <a:ext cx="7200900" cy="685800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>
            <p:ph idx="2" type="pic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lank">
  <p:cSld name="11_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>
            <p:ph idx="2" type="pic"/>
          </p:nvPr>
        </p:nvSpPr>
        <p:spPr>
          <a:xfrm>
            <a:off x="6007099" y="596900"/>
            <a:ext cx="5565423" cy="6261100"/>
          </a:xfrm>
          <a:prstGeom prst="round2SameRect">
            <a:avLst>
              <a:gd fmla="val 30417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lank">
  <p:cSld name="19_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>
            <p:ph idx="2" type="pic"/>
          </p:nvPr>
        </p:nvSpPr>
        <p:spPr>
          <a:xfrm>
            <a:off x="1917700" y="0"/>
            <a:ext cx="8356600" cy="6858000"/>
          </a:xfrm>
          <a:prstGeom prst="flowChartPreparation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Blank">
  <p:cSld name="22_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Blank">
  <p:cSld name="27_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>
            <p:ph idx="2" type="pic"/>
          </p:nvPr>
        </p:nvSpPr>
        <p:spPr>
          <a:xfrm>
            <a:off x="609601" y="159657"/>
            <a:ext cx="4180114" cy="3875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lank">
  <p:cSld name="21_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>
            <p:ph idx="2" type="pic"/>
          </p:nvPr>
        </p:nvSpPr>
        <p:spPr>
          <a:xfrm>
            <a:off x="177800" y="100012"/>
            <a:ext cx="11836400" cy="6657976"/>
          </a:xfrm>
          <a:prstGeom prst="plaque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Blank">
  <p:cSld name="26_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>
            <p:ph idx="2" type="pic"/>
          </p:nvPr>
        </p:nvSpPr>
        <p:spPr>
          <a:xfrm>
            <a:off x="1756229" y="987879"/>
            <a:ext cx="8679542" cy="4882242"/>
          </a:xfrm>
          <a:prstGeom prst="plaque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lank">
  <p:cSld name="20_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/>
          <p:nvPr>
            <p:ph idx="2" type="pic"/>
          </p:nvPr>
        </p:nvSpPr>
        <p:spPr>
          <a:xfrm>
            <a:off x="952500" y="0"/>
            <a:ext cx="7620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lank">
  <p:cSld name="18_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>
            <p:ph idx="2" type="pic"/>
          </p:nvPr>
        </p:nvSpPr>
        <p:spPr>
          <a:xfrm>
            <a:off x="0" y="1638300"/>
            <a:ext cx="12192000" cy="5219700"/>
          </a:xfrm>
          <a:prstGeom prst="flowChartManualInpu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16_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flowChartPunchedCard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lank">
  <p:cSld name="17_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/>
          <p:nvPr>
            <p:ph idx="2" type="pic"/>
          </p:nvPr>
        </p:nvSpPr>
        <p:spPr>
          <a:xfrm>
            <a:off x="6845300" y="-754600"/>
            <a:ext cx="4864100" cy="48641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5"/>
          <p:cNvSpPr/>
          <p:nvPr>
            <p:ph idx="3" type="pic"/>
          </p:nvPr>
        </p:nvSpPr>
        <p:spPr>
          <a:xfrm flipH="1">
            <a:off x="286801" y="-476250"/>
            <a:ext cx="5898100" cy="561975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lank">
  <p:cSld name="15_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/>
          <p:nvPr>
            <p:ph idx="2" type="pic"/>
          </p:nvPr>
        </p:nvSpPr>
        <p:spPr>
          <a:xfrm>
            <a:off x="-3441290" y="-7300451"/>
            <a:ext cx="19074580" cy="21458902"/>
          </a:xfrm>
          <a:prstGeom prst="mathMultiply">
            <a:avLst>
              <a:gd fmla="val 23520" name="adj1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lank">
  <p:cSld name="14_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flowChartDisplay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lank">
  <p:cSld name="13_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/>
          <p:nvPr>
            <p:ph idx="2" type="pic"/>
          </p:nvPr>
        </p:nvSpPr>
        <p:spPr>
          <a:xfrm>
            <a:off x="266700" y="0"/>
            <a:ext cx="6096000" cy="6858000"/>
          </a:xfrm>
          <a:prstGeom prst="irregularSeal1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/>
          <p:nvPr>
            <p:ph idx="2" type="pic"/>
          </p:nvPr>
        </p:nvSpPr>
        <p:spPr>
          <a:xfrm>
            <a:off x="1019175" y="0"/>
            <a:ext cx="6096000" cy="6858000"/>
          </a:xfrm>
          <a:prstGeom prst="flowChartInputOutpu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/>
          <p:nvPr>
            <p:ph idx="2" type="pic"/>
          </p:nvPr>
        </p:nvSpPr>
        <p:spPr>
          <a:xfrm>
            <a:off x="0" y="0"/>
            <a:ext cx="6840000" cy="68400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/>
          <p:nvPr>
            <p:ph idx="2" type="pic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>
            <p:ph idx="2" type="pic"/>
          </p:nvPr>
        </p:nvSpPr>
        <p:spPr>
          <a:xfrm>
            <a:off x="1641915" y="495766"/>
            <a:ext cx="9168960" cy="3895259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/>
          <p:nvPr>
            <p:ph idx="2" type="pic"/>
          </p:nvPr>
        </p:nvSpPr>
        <p:spPr>
          <a:xfrm>
            <a:off x="516030" y="361951"/>
            <a:ext cx="11302670" cy="4658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/>
          <p:nvPr>
            <p:ph idx="2" type="pic"/>
          </p:nvPr>
        </p:nvSpPr>
        <p:spPr>
          <a:xfrm>
            <a:off x="3048000" y="0"/>
            <a:ext cx="6096000" cy="6858000"/>
          </a:xfrm>
          <a:prstGeom prst="star6">
            <a:avLst>
              <a:gd fmla="val 28868" name="adj"/>
              <a:gd fmla="val 115470" name="hf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>
            <p:ph idx="2" type="pic"/>
          </p:nvPr>
        </p:nvSpPr>
        <p:spPr>
          <a:xfrm>
            <a:off x="304800" y="189000"/>
            <a:ext cx="6480000" cy="6480000"/>
          </a:xfrm>
          <a:prstGeom prst="star16">
            <a:avLst>
              <a:gd fmla="val 375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/>
          <p:nvPr>
            <p:ph idx="2" type="pic"/>
          </p:nvPr>
        </p:nvSpPr>
        <p:spPr>
          <a:xfrm>
            <a:off x="0" y="285750"/>
            <a:ext cx="6096000" cy="62865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">
  <p:cSld name="24_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Blank">
  <p:cSld name="25_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/>
          <p:nvPr>
            <p:ph idx="2" type="pic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1" name="Google Shape;19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2" name="Google Shape;19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/>
          <p:nvPr>
            <p:ph idx="2" type="pic"/>
          </p:nvPr>
        </p:nvSpPr>
        <p:spPr>
          <a:xfrm>
            <a:off x="275840" y="1842453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55"/>
          <p:cNvSpPr/>
          <p:nvPr>
            <p:ph idx="3" type="pic"/>
          </p:nvPr>
        </p:nvSpPr>
        <p:spPr>
          <a:xfrm>
            <a:off x="3254372" y="1842449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55"/>
          <p:cNvSpPr/>
          <p:nvPr>
            <p:ph idx="4" type="pic"/>
          </p:nvPr>
        </p:nvSpPr>
        <p:spPr>
          <a:xfrm>
            <a:off x="6232904" y="1842450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55"/>
          <p:cNvSpPr/>
          <p:nvPr>
            <p:ph idx="5" type="pic"/>
          </p:nvPr>
        </p:nvSpPr>
        <p:spPr>
          <a:xfrm>
            <a:off x="9211436" y="1842451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1" name="Google Shape;241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3" name="Google Shape;25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6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6" name="Google Shape;266;p6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6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6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5" name="Google Shape;275;p6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6" name="Google Shape;27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3" name="Google Shape;283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7"/>
          <p:cNvSpPr/>
          <p:nvPr>
            <p:ph idx="2" type="pic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67"/>
          <p:cNvSpPr/>
          <p:nvPr>
            <p:ph idx="3" type="pic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67"/>
          <p:cNvSpPr txBox="1"/>
          <p:nvPr>
            <p:ph idx="1" type="body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67"/>
          <p:cNvSpPr txBox="1"/>
          <p:nvPr>
            <p:ph idx="4" type="body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8"/>
          <p:cNvSpPr/>
          <p:nvPr>
            <p:ph idx="2" type="pic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68"/>
          <p:cNvSpPr txBox="1"/>
          <p:nvPr>
            <p:ph idx="1" type="body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68"/>
          <p:cNvSpPr txBox="1"/>
          <p:nvPr>
            <p:ph idx="3" type="body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68"/>
          <p:cNvSpPr txBox="1"/>
          <p:nvPr>
            <p:ph idx="4" type="body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68"/>
          <p:cNvSpPr txBox="1"/>
          <p:nvPr>
            <p:ph idx="5" type="body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68"/>
          <p:cNvSpPr txBox="1"/>
          <p:nvPr>
            <p:ph idx="6" type="body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68"/>
          <p:cNvSpPr txBox="1"/>
          <p:nvPr>
            <p:ph idx="7" type="body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9"/>
          <p:cNvSpPr/>
          <p:nvPr>
            <p:ph idx="2" type="pic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69"/>
          <p:cNvSpPr txBox="1"/>
          <p:nvPr>
            <p:ph idx="1" type="body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69"/>
          <p:cNvSpPr txBox="1"/>
          <p:nvPr>
            <p:ph idx="3" type="body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/>
          <p:nvPr>
            <p:ph idx="2" type="pic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70"/>
          <p:cNvSpPr txBox="1"/>
          <p:nvPr>
            <p:ph idx="1" type="body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70"/>
          <p:cNvSpPr txBox="1"/>
          <p:nvPr>
            <p:ph idx="3" type="body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1"/>
          <p:cNvSpPr/>
          <p:nvPr>
            <p:ph idx="2" type="pic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71"/>
          <p:cNvSpPr txBox="1"/>
          <p:nvPr>
            <p:ph idx="1" type="body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71"/>
          <p:cNvSpPr txBox="1"/>
          <p:nvPr>
            <p:ph idx="3" type="body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/>
          <p:nvPr>
            <p:ph idx="2" type="pic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/>
          <p:nvPr>
            <p:ph idx="2" type="pic"/>
          </p:nvPr>
        </p:nvSpPr>
        <p:spPr>
          <a:xfrm rot="325581">
            <a:off x="6213068" y="707958"/>
            <a:ext cx="4318000" cy="544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"/>
          <p:cNvSpPr/>
          <p:nvPr>
            <p:ph idx="2" type="pic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/>
          <p:nvPr>
            <p:ph idx="2" type="pic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75"/>
          <p:cNvSpPr/>
          <p:nvPr>
            <p:ph idx="3" type="pic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/>
          <p:nvPr>
            <p:ph idx="2" type="pic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7"/>
          <p:cNvSpPr/>
          <p:nvPr>
            <p:ph idx="2" type="pic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77"/>
          <p:cNvSpPr/>
          <p:nvPr>
            <p:ph idx="3" type="pic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77"/>
          <p:cNvSpPr/>
          <p:nvPr>
            <p:ph idx="4" type="pic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77"/>
          <p:cNvSpPr/>
          <p:nvPr>
            <p:ph idx="5" type="pic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0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347" name="Google Shape;347;p80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348" name="Google Shape;348;p8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1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51" name="Google Shape;351;p8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8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8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8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59" name="Google Shape;359;p8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60" name="Google Shape;360;p8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8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5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366" name="Google Shape;366;p85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367" name="Google Shape;367;p8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6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370" name="Google Shape;370;p8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7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74" name="Google Shape;374;p87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75" name="Google Shape;375;p87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8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8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8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9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382" name="Google Shape;382;p89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8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61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7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7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Clr>
                <a:schemeClr val="dk2"/>
              </a:buClr>
              <a:buSzPts val="1333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hyperlink" Target="http://www.semanticweb.org/admin/ontologies/2024/9/untitled-ontology-10#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late of food with stew&#10;&#10;Description automatically generated" id="388" name="Google Shape;388;p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437" l="0" r="0" t="20438"/>
          <a:stretch/>
        </p:blipFill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52400" y="142875"/>
                </a:moveTo>
                <a:lnTo>
                  <a:pt x="152400" y="3602355"/>
                </a:lnTo>
                <a:lnTo>
                  <a:pt x="6086475" y="4819660"/>
                </a:lnTo>
                <a:lnTo>
                  <a:pt x="12020550" y="3602355"/>
                </a:lnTo>
                <a:lnTo>
                  <a:pt x="12020550" y="1428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12D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90"/>
          <p:cNvGrpSpPr/>
          <p:nvPr/>
        </p:nvGrpSpPr>
        <p:grpSpPr>
          <a:xfrm>
            <a:off x="383320" y="1887156"/>
            <a:ext cx="296666" cy="3148069"/>
            <a:chOff x="383320" y="1887156"/>
            <a:chExt cx="296666" cy="3148069"/>
          </a:xfrm>
        </p:grpSpPr>
        <p:sp>
          <p:nvSpPr>
            <p:cNvPr id="391" name="Google Shape;391;p90"/>
            <p:cNvSpPr/>
            <p:nvPr/>
          </p:nvSpPr>
          <p:spPr>
            <a:xfrm>
              <a:off x="383320" y="1887156"/>
              <a:ext cx="296666" cy="296666"/>
            </a:xfrm>
            <a:prstGeom prst="ellipse">
              <a:avLst/>
            </a:prstGeom>
            <a:solidFill>
              <a:srgbClr val="171616"/>
            </a:solidFill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0"/>
            <p:cNvSpPr/>
            <p:nvPr/>
          </p:nvSpPr>
          <p:spPr>
            <a:xfrm>
              <a:off x="383320" y="4738559"/>
              <a:ext cx="296666" cy="296666"/>
            </a:xfrm>
            <a:prstGeom prst="ellipse">
              <a:avLst/>
            </a:prstGeom>
            <a:solidFill>
              <a:srgbClr val="171616"/>
            </a:solidFill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3" name="Google Shape;393;p90"/>
            <p:cNvCxnSpPr/>
            <p:nvPr/>
          </p:nvCxnSpPr>
          <p:spPr>
            <a:xfrm>
              <a:off x="531653" y="2149023"/>
              <a:ext cx="0" cy="2643686"/>
            </a:xfrm>
            <a:prstGeom prst="straightConnector1">
              <a:avLst/>
            </a:prstGeom>
            <a:noFill/>
            <a:ln cap="rnd" cmpd="sng" w="136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4" name="Google Shape;394;p90"/>
          <p:cNvSpPr txBox="1"/>
          <p:nvPr/>
        </p:nvSpPr>
        <p:spPr>
          <a:xfrm>
            <a:off x="-9525" y="4741603"/>
            <a:ext cx="121920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haroni"/>
              <a:buNone/>
            </a:pPr>
            <a:r>
              <a:rPr lang="en-GB" sz="8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Кухонная книжка</a:t>
            </a:r>
            <a:endParaRPr b="0" i="0" sz="88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395" name="Google Shape;39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9738" y="3921136"/>
            <a:ext cx="1509654" cy="1041399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396" name="Google Shape;396;p90"/>
          <p:cNvSpPr txBox="1"/>
          <p:nvPr/>
        </p:nvSpPr>
        <p:spPr>
          <a:xfrm>
            <a:off x="0" y="6260275"/>
            <a:ext cx="12192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Игорь Боринский, Даниил Орчиков, Владимир Карташев, Болорболд Аригуун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9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27" name="Google Shape;527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9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99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99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99"/>
          <p:cNvSpPr txBox="1"/>
          <p:nvPr/>
        </p:nvSpPr>
        <p:spPr>
          <a:xfrm>
            <a:off x="1153475" y="1499525"/>
            <a:ext cx="9068700" cy="4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PREFIX o: &lt;</a:t>
            </a:r>
            <a:r>
              <a:rPr lang="en-GB" sz="1800" u="sng">
                <a:solidFill>
                  <a:schemeClr val="hlink"/>
                </a:solidFill>
                <a:hlinkClick r:id="rId6"/>
              </a:rPr>
              <a:t>http://www.semanticweb.org/admin/ontologies/2024/9/untitled-ontology-10#</a:t>
            </a:r>
            <a:r>
              <a:rPr lang="en-GB" sz="1800">
                <a:solidFill>
                  <a:schemeClr val="lt1"/>
                </a:solidFill>
              </a:rPr>
              <a:t>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3. Какие рецепты содержат больше 10 грамм белка и подходят для завтрака?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?protein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o:proteinContent ?protein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o:hasCategory ?category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?category a o:Category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o:name "breakfast"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FILTER(?protein &gt; 10)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DESC(?protein)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00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39" name="Google Shape;53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00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00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00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00"/>
          <p:cNvSpPr txBox="1"/>
          <p:nvPr/>
        </p:nvSpPr>
        <p:spPr>
          <a:xfrm>
            <a:off x="1153475" y="149952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4. Какое блюдо можно приготовить, если мне нужно высокое содержание углеводов (более 50 г) и низкое содержание жиров (менее 10 г)?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?carbohydrates ?fats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o:carbohydrateContent ?carbohydrates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o:fatContent ?fats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FILTER(?carbohydrates &gt; 50 &amp;&amp; ?fats &lt; 10)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DESC(?carbohydrates)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50" name="Google Shape;55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1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01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01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01"/>
          <p:cNvSpPr txBox="1"/>
          <p:nvPr/>
        </p:nvSpPr>
        <p:spPr>
          <a:xfrm>
            <a:off x="1177000" y="1069600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5. Какие рецепты для итальянской кухни подходят для ужина и имеют калорийность менее 500 калорий?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?calories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o:belongsToCuisine ?cuisine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o:calories ?calories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o:hasCategory ?category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?cuisine a o:Cuisine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o:name "Italian"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?category a o:Category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o:name "side dish"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FILTER(?calories &lt; 500)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?calories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2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62" name="Google Shape;56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02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02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02"/>
          <p:cNvSpPr txBox="1"/>
          <p:nvPr/>
        </p:nvSpPr>
        <p:spPr>
          <a:xfrm>
            <a:off x="6006175" y="4995225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02"/>
          <p:cNvSpPr txBox="1"/>
          <p:nvPr/>
        </p:nvSpPr>
        <p:spPr>
          <a:xfrm>
            <a:off x="1043850" y="60707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6. Найдите рецепты, которые содержат как "Onion", так и "Garlic" и имеют категорию "salad".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DISTINCT ?recipe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o:hasCategory ?category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o:uses ?ingredient1, ?ingredient2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?category a o:Category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o:name "salad"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?ingredient1 a o:Ingredient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   o:name "onion"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?ingredient2 a o:Ingredient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   o:name "garlic"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3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74" name="Google Shape;57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03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03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03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03"/>
          <p:cNvSpPr txBox="1"/>
          <p:nvPr/>
        </p:nvSpPr>
        <p:spPr>
          <a:xfrm>
            <a:off x="1153475" y="149952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7. Какие блюда подходят для обеда и содержат не менее 15 грамм белка, но не более 20 грамм жиров?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?protein ?fats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o:proteinContent ?protein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o:fatContent ?fats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o:hasCategory ?category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?category a o:Category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o:name "lunch"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FILTER(?protein &gt;= 15 &amp;&amp; ?fats &lt;= 20)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DESC(?protein)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4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86" name="Google Shape;58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4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04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04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04"/>
          <p:cNvSpPr txBox="1"/>
          <p:nvPr/>
        </p:nvSpPr>
        <p:spPr>
          <a:xfrm>
            <a:off x="1177000" y="159367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8. Какие рецепты можно приготовить менее чем за 20 минут, если учитывать только блюда, которые соответствуют веганской диете?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?prepTime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o:time ?prepTime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o:hasDietaryRestriction ?diet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?diet a o:DietaryRestriction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o:name "vegan"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FILTER(?prepTime &lt; 20)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?prepTime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5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98" name="Google Shape;59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5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05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05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05"/>
          <p:cNvSpPr txBox="1"/>
          <p:nvPr/>
        </p:nvSpPr>
        <p:spPr>
          <a:xfrm>
            <a:off x="1177000" y="1178100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9. Какие рецепты можно приготовить из овощей и которые соответствуют веганской диете?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DISTINCT ?recipe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o:hasDietaryRestriction ?diet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o:uses ?ingredient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?diet a o:DietaryRestriction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o:name "vegan"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 a o:Ingredient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   o:name ?vegIngredient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FILTER(regex(?vegIngredient, "^(Carrot|Broccoli|Spinach|Peas|Bell_Pepper|Potato|Tomato|Cucumber)$", "i"))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6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610" name="Google Shape;61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6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06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06"/>
          <p:cNvSpPr txBox="1"/>
          <p:nvPr/>
        </p:nvSpPr>
        <p:spPr>
          <a:xfrm>
            <a:off x="6349275" y="534545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06"/>
          <p:cNvSpPr txBox="1"/>
          <p:nvPr/>
        </p:nvSpPr>
        <p:spPr>
          <a:xfrm>
            <a:off x="1153500" y="27262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10. Какие рецепты можно приготовить для вегетарианцев с использованием ингредиентов "Tomato" и "Garlic"?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DISTINCT ?recipe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o:hasDietaryRestriction ?diet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o:uses ?ingredient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?diet a o:DietaryRestriction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o:name "vegan"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?ingredient1 a o:Ingredient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   o:name "tomato"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?ingredient2 a o:Ingredient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    o:name "garlic"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FILTER(EXISTS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?recipe o:uses ?ingredient1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?recipe o:uses ?ingredient2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})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?recipeName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7"/>
          <p:cNvSpPr/>
          <p:nvPr/>
        </p:nvSpPr>
        <p:spPr>
          <a:xfrm>
            <a:off x="20975" y="10475"/>
            <a:ext cx="12171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7"/>
          <p:cNvSpPr txBox="1"/>
          <p:nvPr/>
        </p:nvSpPr>
        <p:spPr>
          <a:xfrm>
            <a:off x="0" y="0"/>
            <a:ext cx="6040200" cy="535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import requests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from rdflib import Graph, Literal, RDF, URIRef, Namespace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from rdflib.namespace import XSD, RDFS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import urllib.parse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import time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import datetime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import sys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API_KEY = '14c283758a95445691892bacf73a2ab9'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OWL_FILE_PATH = 'updated_ontology_20241118_221052.owl'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CATEGORIES = [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"main course", "side dish", "dessert", "appetizer", "salad",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"bread", "breakfast", "soup", "beverage", "sauce",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"marinade", "fingerfood", "snack", "drink"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CUISINES = [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"African", "Cajun", "Caribbean", "Eastern European", "Irish", "Jewish", "Middle Eastern",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"Asian", "American", "British", "Chinese", "European", "French",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"German", "Greek", "Indian", "Italian",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"Japanese", "Korean", "Latin American", "Mediterranean",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"Mexican", "Nordic", "Southern", "Spanish",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"Thai", "Vietnamese"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request_with_retry(url, params, max_retries=5):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global API_KEY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retries = 0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while retries &lt; max_retries: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try: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response = requests.get(url, params=params)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status = response.status_code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if status == 200: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return response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elif status == 402: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print("Ошибка 402: Требуется новый API ключ.")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API_KEY = input("Пожалуйста, введите новый API ключ: ").strip()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3" name="Google Shape;623;p107"/>
          <p:cNvSpPr txBox="1"/>
          <p:nvPr/>
        </p:nvSpPr>
        <p:spPr>
          <a:xfrm>
            <a:off x="4341300" y="0"/>
            <a:ext cx="3701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params['apiKey'] = API_KEY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retries += 1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elif status == 429: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retry_after = response.headers.get("Retry-After")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wait_time = int(retry_after) if retry_after and retry_after.isdigit() else 60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print(f"Ошибка 429: Слишком много запросов. Ждем {wait_time} секунд перед повторной попыткой.")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time.sleep(wait_time)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retries += 1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elif 400 &lt;= status &lt; 500: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print(f"Клиентская ошибка {status}. Пропускаем запрос.")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return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elif 500 &lt;= status &lt; 600: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print(f"Серверная ошибка {status}. Ждем 30 секунд перед повторной попыткой.")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time.sleep(30)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retries += 1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else: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print(f"Неизвестный статус код {status}. Пропускаем запрос.")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return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except requests.exceptions.RequestException as 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print(f"Исключение при запросе: {e}. Ждем 30 секунд перед повторной попыткой.")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time.sleep(30)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retries += 1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print("Превышено максимальное количество попыток. Пропускаем запрос.")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get_recipes_by_cuisine(cuisine, number=3, offset=0):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url = 'https://api.spoonacular.com/recipes/complexSearch'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params = {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'cuisine': cuisine,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4" name="Google Shape;624;p107"/>
          <p:cNvSpPr txBox="1"/>
          <p:nvPr/>
        </p:nvSpPr>
        <p:spPr>
          <a:xfrm>
            <a:off x="8158300" y="0"/>
            <a:ext cx="403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'number': number,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'apiKey': API_KEY,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'offset': offset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}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response = request_with_retry(url, params)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response and response.status_code == 200: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response.json().get('results', [])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else: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print(f"Не удалось получить рецепты для кухни: {cuisine}")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[]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get_recipe_information(recipe_id):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url = f'https://api.spoonacular.com/recipes/{recipe_id}/information'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params = {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'includeNutrition': 'true',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'apiKey': API_KEY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}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response = request_with_retry(url, params)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response and response.status_code == 200: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data = response.json()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recipe_data = {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'id': recipe_id,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'name': data['title'],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'ingredients': [ingredient['name'] for ingredient in data['extendedIngredients']],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'time': data['readyInMinutes'],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'type': data.get('dishTypes', []),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'diet': data.get('diets', []),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'calories': None,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'fatContent': None,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'carbohydrateContent': None,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'proteinContent':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}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if 'nutrition' in data and 'nutrients' in data['nutrition']: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for nutrient in data['nutrition']['nutrients']: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8"/>
          <p:cNvSpPr txBox="1"/>
          <p:nvPr/>
        </p:nvSpPr>
        <p:spPr>
          <a:xfrm>
            <a:off x="0" y="0"/>
            <a:ext cx="3166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if nutrient['name'] == 'Calories':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recipe_data['calories'] = nutrient['amount']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elif nutrient['name'] == 'Fat':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recipe_data['fatContent'] = nutrient['amount']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elif nutrient['name'] == 'Carbohydrates':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recipe_data['carbohydrateContent'] = nutrient['amount']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elif nutrient['name'] == 'Protein':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recipe_data['proteinContent'] = nutrient['amount']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recipe_data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else: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print(f"Не удалось получить информацию о рецепте с ID: {recipe_id}")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safe_uri(name):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"""Создает безопасный URI из строки, заменяя пробелы на подчеркивания и кодируя специальные символы."""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name_with_underscores = name.replace(" ", "_")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URIRef(BASE + urllib.parse.quote_plus(name_with_underscores.lower()))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find_existing_resource_by_name(graph, rdf_type, label):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Ищет существующий ресурс по типу и метке.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Возвращает URI ресурса, если найден, иначе None.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query = 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SELECT ?s WHERE {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?s a &lt;%s&gt; ;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&lt;%s#name&gt; "%s" .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}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 % (rdf_type, BASE, label.replace('"', '\\"'))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1" name="Google Shape;631;p108"/>
          <p:cNvSpPr txBox="1"/>
          <p:nvPr/>
        </p:nvSpPr>
        <p:spPr>
          <a:xfrm>
            <a:off x="2999050" y="0"/>
            <a:ext cx="3513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results = graph.query(query)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for row in results: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row.s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None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is_recipe_present(graph, recipe_name):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Проверяет, существует ли рецепт с данным именем в онтологии.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Возвращает True, если рецепт существует, иначе False.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"""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recipe_uri = safe_uri(f"recipe_{recipe_name}")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(recipe_uri, RDF.type, RECIPE_CLASS) in graph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add_category(graph, category_name):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existing = find_existing_resource_by_name(graph, CATEGORY_CLASS, category_name)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existing: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existing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category_uri = safe_uri(f"category_{category_name}")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graph.add((category_uri, RDF.type, CATEGORY_CLASS))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graph.add((category_uri, RDFS.label, Literal(category_name)))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graph.add((category_uri, NAME, Literal(category_name)))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category_uri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add_cuisine(graph, cuisine_name):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existing = find_existing_resource_by_name(graph, CUISINE_CLASS, cuisine_name)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existing: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existing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cuisine_uri = safe_uri(f"cuisine_{cuisine_name}")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graph.add((cuisine_uri, RDF.type, CUISINE_CLASS))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graph.add((cuisine_uri, RDFS.label, Literal(cuisine_name)))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graph.add((cuisine_uri, NAME, Literal(cuisine_name)))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cuisine_uri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add_dietary_restriction(graph, diet_name):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existing = find_existing_resource_by_name(graph,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2" name="Google Shape;632;p108"/>
          <p:cNvSpPr txBox="1"/>
          <p:nvPr/>
        </p:nvSpPr>
        <p:spPr>
          <a:xfrm>
            <a:off x="6323200" y="-25"/>
            <a:ext cx="310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DIETARY_RESTRICTION_CLASS, diet_name)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existing: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existing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diet_uri = safe_uri(f"diet_{diet_name}")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graph.add((diet_uri, RDF.type, DIETARY_RESTRICTION_CLASS))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graph.add((diet_uri, RDFS.label, Literal(diet_name)))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graph.add((diet_uri, NAME, Literal(diet_name)))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diet_uri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add_ingredient(graph, ingredient_name):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existing = find_existing_resource_by_name(graph, INGREDIENT_CLASS, ingredient_name)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existing: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existing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ingredient_uri = safe_uri(f"ingredient_{ingredient_name}")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graph.add((ingredient_uri, RDF.type, INGREDIENT_CLASS))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graph.add((ingredient_uri, RDFS.label, Literal(ingredient_name)))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graph.add((ingredient_uri, NAME, Literal(ingredient_name)))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ingredient_uri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add_recipe(graph, recipe_data, cuisine_uri):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recipe_uri = safe_uri(f"recipe_{recipe_data['name']}")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(recipe_uri, RDF.type, RECIPE_CLASS) in graph: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print(f"Рецепт '{recipe_data['name']}' уже существует. Пропускаем добавление.")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return recipe_uri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graph.add((recipe_uri, RDF.type, RECIPE_CLASS))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graph.add((recipe_uri, NAME, Literal(recipe_data['name'])))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graph.add((recipe_uri, URIRef(BASE + "recipeID"), Literal(recipe_data['id'], datatype=XSD.integer)))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3" name="Google Shape;633;p108"/>
          <p:cNvSpPr txBox="1"/>
          <p:nvPr/>
        </p:nvSpPr>
        <p:spPr>
          <a:xfrm>
            <a:off x="9448100" y="10475"/>
            <a:ext cx="2743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recipe_data['calories'] is not None: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CALORIES, Literal(recipe_data['calories'], datatype=XSD.double)))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recipe_data['fatContent'] is not None: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FAT_CONTENT, Literal(recipe_data['fatContent'], datatype=XSD.double)))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recipe_data['carbohydrateContent'] is not None: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CARBOHYDRATE_CONTENT, Literal(recipe_data['carbohydrateContent'], datatype=XSD.double)))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recipe_data['proteinContent'] is not None: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PROTEIN_CONTENT, Literal(recipe_data['proteinContent'], datatype=XSD.double)))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if recipe_data['time'] is not None: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TIME, Literal(recipe_data['time'], datatype=XSD.nonNegativeInteger)))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for category in recipe_data['type']: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if category in CATEGORIES: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category_uri = add_category(graph, category)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graph.add((recipe_uri, HAS_CATEGORY, category_uri))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graph.add((recipe_uri, BELONGS_TO_CUISINE, cuisine_uri))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for diet in recipe_data['diet']: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diet_uri = add_dietary_restriction(graph, diet)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HAS_DIETARY_RESTRICTION, diet_uri))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05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1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1"/>
          <p:cNvSpPr txBox="1"/>
          <p:nvPr/>
        </p:nvSpPr>
        <p:spPr>
          <a:xfrm>
            <a:off x="5324576" y="2657475"/>
            <a:ext cx="6253875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80"/>
              <a:buFont typeface="Raleway"/>
              <a:buNone/>
            </a:pPr>
            <a:r>
              <a:rPr b="1" lang="en-GB" sz="648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Что это такое?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1037350" y="2578352"/>
            <a:ext cx="48699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b="1" i="0" lang="en-GB" sz="3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-GB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Проблема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b="1" i="0" lang="en-GB" sz="3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-GB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Решение</a:t>
            </a:r>
            <a:endParaRPr b="1" i="0" sz="3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✔"/>
            </a:pPr>
            <a:r>
              <a:rPr b="1" i="0" lang="en-GB" sz="3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-GB"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Пример</a:t>
            </a:r>
            <a:endParaRPr b="1" i="0" sz="32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91"/>
          <p:cNvSpPr/>
          <p:nvPr/>
        </p:nvSpPr>
        <p:spPr>
          <a:xfrm>
            <a:off x="7451186" y="4643437"/>
            <a:ext cx="266700" cy="26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91"/>
          <p:cNvSpPr/>
          <p:nvPr/>
        </p:nvSpPr>
        <p:spPr>
          <a:xfrm>
            <a:off x="7820472" y="4643437"/>
            <a:ext cx="266700" cy="26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91"/>
          <p:cNvSpPr/>
          <p:nvPr/>
        </p:nvSpPr>
        <p:spPr>
          <a:xfrm>
            <a:off x="8184814" y="4643437"/>
            <a:ext cx="266700" cy="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982" y="1327932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91"/>
          <p:cNvSpPr/>
          <p:nvPr/>
        </p:nvSpPr>
        <p:spPr>
          <a:xfrm rot="-1944089">
            <a:off x="8157217" y="1346048"/>
            <a:ext cx="515725" cy="41127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1"/>
          <p:cNvSpPr/>
          <p:nvPr/>
        </p:nvSpPr>
        <p:spPr>
          <a:xfrm rot="-1944089">
            <a:off x="8415266" y="1169185"/>
            <a:ext cx="222583" cy="17930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354153">
            <a:off x="9814682" y="4711341"/>
            <a:ext cx="2044907" cy="252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9"/>
          <p:cNvSpPr txBox="1"/>
          <p:nvPr/>
        </p:nvSpPr>
        <p:spPr>
          <a:xfrm>
            <a:off x="0" y="0"/>
            <a:ext cx="3166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for ingredient in recipe_data['ingredients']: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ingredient_uri = add_ingredient(graph, ingredient)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graph.add((recipe_uri, USES, ingredient_uri))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return recipe_uri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def main():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global graph, BASE, CATEGORY_CLASS, CUISINE_CLASS, DIETARY_RESTRICTION_CLASS, INGREDIENT_CLASS, RECIPE_CLASS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global NAME, CALORIES, FAT_CONTENT, CARBOHYDRATE_CONTENT, PROTEIN_CONTENT, TIME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global HAS_CATEGORY, BELONGS_TO_CUISINE, HAS_DIETARY_RESTRICTION, USES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BASE = "http://www.semanticweb.org/admin/ontologies/2024/9/untitled-ontology-10#"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ONS = Namespace(BASE)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graph = Graph()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try: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graph.parse(OWL_FILE_PATH, format='application/rdf+xml')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print(f"Онтология успешно загружена из {OWL_FILE_PATH}.")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except Exception as 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print(f"Не удалось загрузить онтологию из {OWL_FILE_PATH}: {e}")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sys.exit(1)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CATEGORY_CLASS = ONS.Category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CUISINE_CLASS = ONS.Cuisine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DIETARY_RESTRICTION_CLASS = ONS.DietaryRestriction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INGREDIENT_CLASS = ONS.Ingredient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RECIPE_CLASS = ONS.Recipe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NAME = ONS.name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  <p:sp>
        <p:nvSpPr>
          <p:cNvPr id="640" name="Google Shape;640;p109"/>
          <p:cNvSpPr txBox="1"/>
          <p:nvPr/>
        </p:nvSpPr>
        <p:spPr>
          <a:xfrm>
            <a:off x="3187825" y="10475"/>
            <a:ext cx="3303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CALORIES = ONS.calories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FAT_CONTENT = ONS.fatContent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CARBOHYDRATE_CONTENT = ONS.carbohydrateContent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PROTEIN_CONTENT = ONS.proteinContent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TIME = ONS.time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HAS_CATEGORY = ONS.hasCategory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BELONGS_TO_CUISINE = ONS.belongsToCuisine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HAS_DIETARY_RESTRICTION = ONS.hasDietaryRestriction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USES = ONS.uses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for category in CATEGORIES: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add_category(graph, category)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cuisine_uris = {}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for cuisine in CUISINES: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cuisine_uri = add_cuisine(graph, cuisine)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cuisine_uris[cuisine] = cuisine_uri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try: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for cuisine in CUISINES: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print(f"Обрабатываем кухню: {cuisine}")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recipes = get_recipes_by_cuisine(cuisine, number=100)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cuisine_uri = cuisine_uris[cuisine]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for recipe in recipes: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recipe_name = recipe["title"]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if is_recipe_present(graph, recipe_name):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print(f"Рецепт '{recipe_name}' уже существует в онтологии. Пропускаем.")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continue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recipe_id = recipe["id"]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recipe_info = get_recipe_information(recipe_id)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if recipe_info: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add_recipe(graph, recipe_info, cuisine_uri)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print(f"Добавлен рецепт: {recipe_info['name']}")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1" name="Google Shape;641;p109"/>
          <p:cNvSpPr txBox="1"/>
          <p:nvPr/>
        </p:nvSpPr>
        <p:spPr>
          <a:xfrm>
            <a:off x="6490975" y="964725"/>
            <a:ext cx="371220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else: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        print(f"Не удалось получить информацию о рецепте с ID: {recipe_id}")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except KeyboardInterrupt: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print("Прерывание пользователем. Сохраняем текущие данные.")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except Exception as 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print(f"Произошла ошибка: {e}")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finally: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timestamp = datetime.datetime.now().strftime("%Y%m%d_%H%M%S")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OUTPUT_OWL_FILE = f"updated_ontology.owl"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try: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graph.serialize(destination=OUTPUT_OWL_FILE, format='application/rdf+xml')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print(f"Онтология успешно сохранена в {OUTPUT_OWL_FILE}")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except Exception as e: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        print(f"Не удалось сохранить онтологию: {e}")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if __name__ == "__main__":</a:t>
            </a:r>
            <a:endParaRPr sz="90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0F6FC"/>
                </a:solidFill>
                <a:highlight>
                  <a:srgbClr val="0D1117"/>
                </a:highlight>
              </a:rPr>
              <a:t>   main()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13" y="0"/>
            <a:ext cx="96679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1"/>
          <p:cNvSpPr txBox="1"/>
          <p:nvPr/>
        </p:nvSpPr>
        <p:spPr>
          <a:xfrm>
            <a:off x="0" y="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Эмбеддинг</a:t>
            </a:r>
            <a:endParaRPr b="1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1175"/>
            <a:ext cx="11887200" cy="169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923925"/>
            <a:ext cx="946785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13" y="960450"/>
            <a:ext cx="94011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493" y="4834534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638" y="1021107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14"/>
          <p:cNvSpPr txBox="1"/>
          <p:nvPr/>
        </p:nvSpPr>
        <p:spPr>
          <a:xfrm>
            <a:off x="5619296" y="3171549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Presentation is Prepared by</a:t>
            </a:r>
            <a:endParaRPr/>
          </a:p>
        </p:txBody>
      </p:sp>
      <p:sp>
        <p:nvSpPr>
          <p:cNvPr id="674" name="Google Shape;674;p114"/>
          <p:cNvSpPr txBox="1"/>
          <p:nvPr/>
        </p:nvSpPr>
        <p:spPr>
          <a:xfrm>
            <a:off x="1014657" y="5672105"/>
            <a:ext cx="105498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“Готовить сегодня — это игра для молодых людей, и мне плевать на то, что кто-то говорит.”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— Гордон Джеймс Рамзи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5" name="Google Shape;675;p114"/>
          <p:cNvSpPr/>
          <p:nvPr/>
        </p:nvSpPr>
        <p:spPr>
          <a:xfrm>
            <a:off x="0" y="0"/>
            <a:ext cx="61707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14"/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14"/>
          <p:cNvSpPr/>
          <p:nvPr/>
        </p:nvSpPr>
        <p:spPr>
          <a:xfrm rot="-5400000">
            <a:off x="11396840" y="-25903"/>
            <a:ext cx="769257" cy="821064"/>
          </a:xfrm>
          <a:prstGeom prst="triangle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14"/>
          <p:cNvSpPr txBox="1"/>
          <p:nvPr/>
        </p:nvSpPr>
        <p:spPr>
          <a:xfrm>
            <a:off x="6227275" y="3687400"/>
            <a:ext cx="37296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Карташев Владимир</a:t>
            </a:r>
            <a:endParaRPr sz="29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Боринский Игорь</a:t>
            </a:r>
            <a:endParaRPr sz="29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Орчиков Даниил</a:t>
            </a:r>
            <a:endParaRPr sz="29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GB" sz="29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Болорболд Аригуун</a:t>
            </a:r>
            <a:endParaRPr sz="29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ncil" id="679" name="Google Shape;679;p114"/>
          <p:cNvPicPr preferRelativeResize="0"/>
          <p:nvPr/>
        </p:nvPicPr>
        <p:blipFill rotWithShape="1">
          <a:blip r:embed="rId5">
            <a:alphaModFix/>
          </a:blip>
          <a:srcRect b="19" l="0" r="0" t="19"/>
          <a:stretch/>
        </p:blipFill>
        <p:spPr>
          <a:xfrm>
            <a:off x="2308215" y="2126949"/>
            <a:ext cx="2453185" cy="245318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14"/>
          <p:cNvSpPr/>
          <p:nvPr/>
        </p:nvSpPr>
        <p:spPr>
          <a:xfrm>
            <a:off x="160205" y="1887156"/>
            <a:ext cx="296666" cy="296666"/>
          </a:xfrm>
          <a:prstGeom prst="ellipse">
            <a:avLst/>
          </a:prstGeom>
          <a:solidFill>
            <a:srgbClr val="171616"/>
          </a:solidFill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14"/>
          <p:cNvSpPr/>
          <p:nvPr/>
        </p:nvSpPr>
        <p:spPr>
          <a:xfrm>
            <a:off x="160205" y="4738559"/>
            <a:ext cx="296666" cy="296666"/>
          </a:xfrm>
          <a:prstGeom prst="ellipse">
            <a:avLst/>
          </a:prstGeom>
          <a:solidFill>
            <a:srgbClr val="171616"/>
          </a:solidFill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2" name="Google Shape;682;p114"/>
          <p:cNvCxnSpPr/>
          <p:nvPr/>
        </p:nvCxnSpPr>
        <p:spPr>
          <a:xfrm>
            <a:off x="308538" y="2149023"/>
            <a:ext cx="0" cy="2643686"/>
          </a:xfrm>
          <a:prstGeom prst="straightConnector1">
            <a:avLst/>
          </a:prstGeom>
          <a:noFill/>
          <a:ln cap="rnd" cmpd="sng" w="136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3" name="Google Shape;683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7337" y="1699968"/>
            <a:ext cx="4962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4"/>
          <p:cNvSpPr/>
          <p:nvPr/>
        </p:nvSpPr>
        <p:spPr>
          <a:xfrm>
            <a:off x="11405407" y="467763"/>
            <a:ext cx="474936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2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442" y="6115749"/>
            <a:ext cx="1486201" cy="8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1673" y="69745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92"/>
          <p:cNvSpPr txBox="1"/>
          <p:nvPr/>
        </p:nvSpPr>
        <p:spPr>
          <a:xfrm>
            <a:off x="711000" y="503350"/>
            <a:ext cx="4983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b="1" lang="en-GB" sz="49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Формулировка проблемы</a:t>
            </a:r>
            <a:endParaRPr b="1" i="0" sz="4995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92"/>
          <p:cNvSpPr/>
          <p:nvPr/>
        </p:nvSpPr>
        <p:spPr>
          <a:xfrm rot="-1944089">
            <a:off x="6399611" y="525316"/>
            <a:ext cx="515725" cy="41127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92"/>
          <p:cNvSpPr/>
          <p:nvPr/>
        </p:nvSpPr>
        <p:spPr>
          <a:xfrm rot="-1944089">
            <a:off x="6827823" y="359748"/>
            <a:ext cx="222583" cy="17930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250" y="164815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375" y="1648150"/>
            <a:ext cx="3932906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2"/>
          <p:cNvSpPr txBox="1"/>
          <p:nvPr/>
        </p:nvSpPr>
        <p:spPr>
          <a:xfrm>
            <a:off x="8024975" y="1042750"/>
            <a:ext cx="1853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95"/>
              <a:buFont typeface="Raleway"/>
              <a:buNone/>
            </a:pPr>
            <a:r>
              <a:rPr b="1" lang="en-GB" sz="49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А он:</a:t>
            </a:r>
            <a:endParaRPr b="1" i="0" sz="4995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3"/>
          <p:cNvSpPr/>
          <p:nvPr/>
        </p:nvSpPr>
        <p:spPr>
          <a:xfrm>
            <a:off x="5644050" y="2034600"/>
            <a:ext cx="903900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5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3"/>
          <p:cNvSpPr/>
          <p:nvPr/>
        </p:nvSpPr>
        <p:spPr>
          <a:xfrm>
            <a:off x="1968775" y="2044050"/>
            <a:ext cx="903900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5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93"/>
          <p:cNvSpPr/>
          <p:nvPr/>
        </p:nvSpPr>
        <p:spPr>
          <a:xfrm>
            <a:off x="9448225" y="2044050"/>
            <a:ext cx="903900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5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93"/>
          <p:cNvSpPr/>
          <p:nvPr/>
        </p:nvSpPr>
        <p:spPr>
          <a:xfrm>
            <a:off x="0" y="-7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93"/>
          <p:cNvSpPr txBox="1"/>
          <p:nvPr/>
        </p:nvSpPr>
        <p:spPr>
          <a:xfrm>
            <a:off x="755493" y="3244902"/>
            <a:ext cx="333045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ГЗ будет предлагать рецепты на основе указанных ингредиентов. </a:t>
            </a:r>
            <a:endParaRPr/>
          </a:p>
        </p:txBody>
      </p:sp>
      <p:sp>
        <p:nvSpPr>
          <p:cNvPr id="433" name="Google Shape;433;p93"/>
          <p:cNvSpPr txBox="1"/>
          <p:nvPr/>
        </p:nvSpPr>
        <p:spPr>
          <a:xfrm>
            <a:off x="1754893" y="999555"/>
            <a:ext cx="8682214" cy="103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b="1" lang="en-GB" sz="5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Решение проблемы</a:t>
            </a:r>
            <a:endParaRPr b="1" i="0" sz="5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434;p93"/>
          <p:cNvSpPr txBox="1"/>
          <p:nvPr/>
        </p:nvSpPr>
        <p:spPr>
          <a:xfrm>
            <a:off x="4495217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Варианты: 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открытые бд для рецептов (типа API) и ингредиентов;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Пользовательские данные (доступные ингредиенты в качестве входных данных)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5" name="Google Shape;435;p93"/>
          <p:cNvSpPr txBox="1"/>
          <p:nvPr/>
        </p:nvSpPr>
        <p:spPr>
          <a:xfrm>
            <a:off x="8234941" y="3244902"/>
            <a:ext cx="333045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Рекомендации по балансу рациона и время готовки</a:t>
            </a:r>
            <a:endParaRPr/>
          </a:p>
        </p:txBody>
      </p:sp>
      <p:pic>
        <p:nvPicPr>
          <p:cNvPr id="436" name="Google Shape;43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947" y="6073308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3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pen quotation mark" id="439" name="Google Shape;43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56685" y="66737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 setting" id="440" name="Google Shape;440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4227" y="1929463"/>
            <a:ext cx="1143559" cy="1143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rger and drink" id="441" name="Google Shape;441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3519" y="20440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" id="442" name="Google Shape;442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42964" y="204404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4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94"/>
          <p:cNvSpPr txBox="1"/>
          <p:nvPr/>
        </p:nvSpPr>
        <p:spPr>
          <a:xfrm>
            <a:off x="715435" y="547725"/>
            <a:ext cx="6021785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b="1" lang="en-GB" sz="5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Пример</a:t>
            </a:r>
            <a:r>
              <a:rPr b="1" i="0" lang="en-GB" sz="5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b="1" i="0" sz="5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94"/>
          <p:cNvSpPr/>
          <p:nvPr/>
        </p:nvSpPr>
        <p:spPr>
          <a:xfrm>
            <a:off x="5213938" y="4459770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94"/>
          <p:cNvSpPr/>
          <p:nvPr/>
        </p:nvSpPr>
        <p:spPr>
          <a:xfrm>
            <a:off x="5848906" y="4198776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800" y="5503073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94"/>
          <p:cNvSpPr txBox="1"/>
          <p:nvPr/>
        </p:nvSpPr>
        <p:spPr>
          <a:xfrm>
            <a:off x="3574265" y="5732882"/>
            <a:ext cx="7389908" cy="47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</a:pPr>
            <a:r>
              <a:rPr b="1"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Вообще они сделаны из одного и того же набора </a:t>
            </a:r>
            <a:r>
              <a:rPr b="1"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ингредиентов</a:t>
            </a:r>
            <a:r>
              <a:rPr b="1" lang="en-GB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b="1" i="0" sz="2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4" name="Google Shape;454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573729">
            <a:off x="9208884" y="231826"/>
            <a:ext cx="700059" cy="141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80" y="1554829"/>
            <a:ext cx="2900349" cy="374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6550" y="1555025"/>
            <a:ext cx="2498900" cy="37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94"/>
          <p:cNvPicPr preferRelativeResize="0"/>
          <p:nvPr/>
        </p:nvPicPr>
        <p:blipFill rotWithShape="1">
          <a:blip r:embed="rId8">
            <a:alphaModFix/>
          </a:blip>
          <a:srcRect b="0" l="0" r="30328" t="0"/>
          <a:stretch/>
        </p:blipFill>
        <p:spPr>
          <a:xfrm>
            <a:off x="8218575" y="1554825"/>
            <a:ext cx="3190450" cy="3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5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" name="Google Shape;463;p95"/>
          <p:cNvGrpSpPr/>
          <p:nvPr/>
        </p:nvGrpSpPr>
        <p:grpSpPr>
          <a:xfrm>
            <a:off x="1724982" y="1677400"/>
            <a:ext cx="3635049" cy="3396000"/>
            <a:chOff x="1293737" y="1258050"/>
            <a:chExt cx="2726286" cy="2547000"/>
          </a:xfrm>
        </p:grpSpPr>
        <p:sp>
          <p:nvSpPr>
            <p:cNvPr id="464" name="Google Shape;464;p9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9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i="0" lang="en-GB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9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Предметная область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7" name="Google Shape;467;p9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en-GB" sz="10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Кулинария и планирование блюд на основе доступных ингредиентов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8" name="Google Shape;468;p95"/>
          <p:cNvGrpSpPr/>
          <p:nvPr/>
        </p:nvGrpSpPr>
        <p:grpSpPr>
          <a:xfrm>
            <a:off x="4271837" y="1677358"/>
            <a:ext cx="3634959" cy="3395915"/>
            <a:chOff x="3203958" y="1258050"/>
            <a:chExt cx="2726287" cy="2547000"/>
          </a:xfrm>
        </p:grpSpPr>
        <p:sp>
          <p:nvSpPr>
            <p:cNvPr id="469" name="Google Shape;469;p9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9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i="0" lang="en-GB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9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Проблема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9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en-GB" sz="10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Пользователи часто сталкиваются с проблемой выбора блюда из имеющихся ингредиентов.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3" name="Google Shape;473;p95"/>
          <p:cNvGrpSpPr/>
          <p:nvPr/>
        </p:nvGrpSpPr>
        <p:grpSpPr>
          <a:xfrm>
            <a:off x="6831969" y="1677400"/>
            <a:ext cx="3635049" cy="3396000"/>
            <a:chOff x="5123977" y="1258050"/>
            <a:chExt cx="2726287" cy="2547000"/>
          </a:xfrm>
        </p:grpSpPr>
        <p:sp>
          <p:nvSpPr>
            <p:cNvPr id="474" name="Google Shape;474;p9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9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i="0" lang="en-GB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9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Источники данных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" name="Google Shape;477;p9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067"/>
                <a:buFont typeface="Roboto"/>
                <a:buNone/>
              </a:pPr>
              <a:r>
                <a:rPr lang="en-GB" sz="10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Открытые бд для рецептов (типа API) и ингредиентов.</a:t>
              </a:r>
              <a:endParaRPr b="1" i="0" sz="1067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8" name="Google Shape;47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479" name="Google Shape;47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5"/>
          <p:cNvSpPr/>
          <p:nvPr/>
        </p:nvSpPr>
        <p:spPr>
          <a:xfrm rot="-1944089">
            <a:off x="5838137" y="5936674"/>
            <a:ext cx="515725" cy="41127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95"/>
          <p:cNvSpPr/>
          <p:nvPr/>
        </p:nvSpPr>
        <p:spPr>
          <a:xfrm rot="-1944089">
            <a:off x="6096186" y="5759811"/>
            <a:ext cx="222583" cy="179307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95"/>
          <p:cNvSpPr txBox="1"/>
          <p:nvPr/>
        </p:nvSpPr>
        <p:spPr>
          <a:xfrm>
            <a:off x="3565961" y="390289"/>
            <a:ext cx="49875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95"/>
          <p:cNvSpPr txBox="1"/>
          <p:nvPr/>
        </p:nvSpPr>
        <p:spPr>
          <a:xfrm>
            <a:off x="4596000" y="522058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https://spoonacular.com/food-api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6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491" name="Google Shape;491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6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96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96"/>
          <p:cNvSpPr txBox="1"/>
          <p:nvPr/>
        </p:nvSpPr>
        <p:spPr>
          <a:xfrm>
            <a:off x="3565961" y="202389"/>
            <a:ext cx="49875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Онтология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50" y="1139025"/>
            <a:ext cx="11945776" cy="586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7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03" name="Google Shape;5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7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97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97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97"/>
          <p:cNvSpPr txBox="1"/>
          <p:nvPr/>
        </p:nvSpPr>
        <p:spPr>
          <a:xfrm>
            <a:off x="1153475" y="1499525"/>
            <a:ext cx="9068700" cy="3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# 1. Какие ингредиенты используются чаще всего в рецептах?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?ingredientName (COUNT(?recipe) AS ?usageCount)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:uses ?ingredient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?ingredient :name ?ingredientName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GROUP BY ?ingredientName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DESC(?usageCount)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LIMIT 10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OFFSET 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8"/>
          <p:cNvSpPr/>
          <p:nvPr/>
        </p:nvSpPr>
        <p:spPr>
          <a:xfrm>
            <a:off x="0" y="43543"/>
            <a:ext cx="12119400" cy="6771300"/>
          </a:xfrm>
          <a:prstGeom prst="rect">
            <a:avLst/>
          </a:prstGeom>
          <a:noFill/>
          <a:ln cap="flat" cmpd="sng" w="155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191" y="428624"/>
            <a:ext cx="1603989" cy="93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quotation mark" id="515" name="Google Shape;51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060" y="908568"/>
            <a:ext cx="808218" cy="80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989" y="6003231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98"/>
          <p:cNvSpPr/>
          <p:nvPr/>
        </p:nvSpPr>
        <p:spPr>
          <a:xfrm rot="-1944283">
            <a:off x="5838200" y="5936656"/>
            <a:ext cx="515585" cy="411216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98"/>
          <p:cNvSpPr/>
          <p:nvPr/>
        </p:nvSpPr>
        <p:spPr>
          <a:xfrm rot="-1946850">
            <a:off x="6096101" y="5759777"/>
            <a:ext cx="222543" cy="179355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98"/>
          <p:cNvSpPr txBox="1"/>
          <p:nvPr/>
        </p:nvSpPr>
        <p:spPr>
          <a:xfrm>
            <a:off x="3282200" y="390300"/>
            <a:ext cx="5820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5400"/>
              <a:buFont typeface="Arial"/>
              <a:buNone/>
            </a:pPr>
            <a:r>
              <a:rPr b="1" lang="en-GB" sz="5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SPARQL запросы</a:t>
            </a:r>
            <a:endParaRPr b="1" i="0" sz="5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98"/>
          <p:cNvSpPr txBox="1"/>
          <p:nvPr/>
        </p:nvSpPr>
        <p:spPr>
          <a:xfrm>
            <a:off x="513825" y="1293425"/>
            <a:ext cx="10507200" cy="49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PREFIX o: &lt;http://www.semanticweb.org/admin/ontologies/2024/9/untitled-ontology-10#&gt;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 2. Какие рецепты без глютена можно приготовить, если я хочу блюдо с азиатской кухней и менее 400 калорий?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SELECT ?recipe ?recipeName ?calories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WHERE 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?recipe a o:Recipe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o:name ?recipeName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o:belongsToCuisine ?cuisine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o:calories ?calories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o:hasDietaryRestriction ?diet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?cuisine a o:Cuisine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   o:name "Asian"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?diet a o:DietaryRestriction ;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      o:name "gluten free" 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  FILTER(?calories &lt; 400)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</a:rPr>
              <a:t>ORDER BY ?calories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2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ur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